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549" r:id="rId2"/>
  </p:sldMasterIdLst>
  <p:notesMasterIdLst>
    <p:notesMasterId r:id="rId14"/>
  </p:notesMasterIdLst>
  <p:handoutMasterIdLst>
    <p:handoutMasterId r:id="rId15"/>
  </p:handoutMasterIdLst>
  <p:sldIdLst>
    <p:sldId id="256" r:id="rId3"/>
    <p:sldId id="257" r:id="rId4"/>
    <p:sldId id="258" r:id="rId5"/>
    <p:sldId id="267" r:id="rId6"/>
    <p:sldId id="270" r:id="rId7"/>
    <p:sldId id="259" r:id="rId8"/>
    <p:sldId id="268" r:id="rId9"/>
    <p:sldId id="263" r:id="rId10"/>
    <p:sldId id="264" r:id="rId11"/>
    <p:sldId id="265" r:id="rId12"/>
    <p:sldId id="266" r:id="rId13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Graph webhooks" id="{7E829F76-CD83-44A3-B3F7-007301260BD8}">
          <p14:sldIdLst>
            <p14:sldId id="256"/>
            <p14:sldId id="257"/>
            <p14:sldId id="258"/>
            <p14:sldId id="267"/>
            <p14:sldId id="270"/>
            <p14:sldId id="259"/>
            <p14:sldId id="268"/>
            <p14:sldId id="263"/>
          </p14:sldIdLst>
        </p14:section>
        <p14:section name="Summary" id="{0515D85C-C91E-4BDB-B673-651C2D8A364D}">
          <p14:sldIdLst>
            <p14:sldId id="264"/>
            <p14:sldId id="265"/>
            <p14:sldId id="266"/>
          </p14:sldIdLst>
        </p14:section>
        <p14:section name="Default Section" id="{93B56B7B-1769-4C1E-9AAF-8A7A5ABA96BF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  <a:srgbClr val="787878"/>
    <a:srgbClr val="595959"/>
    <a:srgbClr val="A6A6A6"/>
    <a:srgbClr val="7F7F7F"/>
    <a:srgbClr val="00BCF2"/>
    <a:srgbClr val="FFFFFF"/>
    <a:srgbClr val="000A18"/>
    <a:srgbClr val="BCEEFC"/>
    <a:srgbClr val="FFB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45" autoAdjust="0"/>
    <p:restoredTop sz="79207" autoAdjust="0"/>
  </p:normalViewPr>
  <p:slideViewPr>
    <p:cSldViewPr snapToGrid="0">
      <p:cViewPr varScale="1">
        <p:scale>
          <a:sx n="78" d="100"/>
          <a:sy n="78" d="100"/>
        </p:scale>
        <p:origin x="-6" y="21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-372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9/25/2017 2:50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9/25/2017 2:48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9/25/2017 2:48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0514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9/25/2017 2:49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4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9/25/2017 2:49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987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9/25/2017 2:49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788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9/25/2017 2:49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995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Webhooks</a:t>
            </a:r>
            <a:r>
              <a:rPr lang="en-US" dirty="0"/>
              <a:t> are HTTP requests made from Microsoft Graph to a web endpoint that you configure when creating the subscription. The endpoint uses HTTPS protocol, the endpoint must be publicly accessible (you cannot register an endpoint that is non-routable or behind a firewall such as https://localhost). During testing you can use a proxy such as </a:t>
            </a:r>
            <a:r>
              <a:rPr lang="en-US" b="1" dirty="0" err="1"/>
              <a:t>ngrok</a:t>
            </a:r>
            <a:r>
              <a:rPr lang="en-US" b="0" dirty="0"/>
              <a:t>. </a:t>
            </a:r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9/25/2017 2:51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56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Your application sends an HTTP POST to the Microsoft graph endpoint </a:t>
            </a:r>
            <a:r>
              <a:rPr lang="en-US" sz="900" kern="1200" dirty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rPr>
              <a:t>https://graph.microsoft.com/v1.0/subscriptions/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900" kern="1200" dirty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rPr>
              <a:t>Microsoft sends an HTTP POST to the URL with a </a:t>
            </a:r>
            <a:r>
              <a:rPr lang="en-US" sz="900" kern="1200" dirty="0" err="1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rPr>
              <a:t>queryString</a:t>
            </a:r>
            <a:r>
              <a:rPr lang="en-US" sz="900" kern="1200" dirty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rPr>
              <a:t> ?</a:t>
            </a:r>
            <a:r>
              <a:rPr lang="en-US" sz="900" kern="1200" dirty="0" err="1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rPr>
              <a:t>validationToken</a:t>
            </a:r>
            <a:r>
              <a:rPr lang="en-US" sz="900" kern="1200" dirty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rPr>
              <a:t>. Your application has 10 seconds to reply with a 200 OK and the token in the response body.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900" kern="1200" dirty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rPr>
              <a:t>If your API replies within the 10 seconds, the response to the original request is finally sent back to the application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900" kern="1200" dirty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rPr>
              <a:t>Finally, your API will receive notifications for the given resource for the duration of the subscription, your application needs to update the subscription request prior to the timeout.</a:t>
            </a:r>
          </a:p>
          <a:p>
            <a:pPr marL="228600" indent="-228600">
              <a:buFont typeface="+mj-lt"/>
              <a:buAutoNum type="arabicPeriod"/>
            </a:pPr>
            <a:endParaRPr lang="en-US" sz="900" kern="1200" dirty="0">
              <a:solidFill>
                <a:schemeClr val="tx1"/>
              </a:solidFill>
              <a:latin typeface="Segoe UI Light" pitchFamily="34" charset="0"/>
              <a:ea typeface="+mn-ea"/>
              <a:cs typeface="+mn-cs"/>
            </a:endParaRPr>
          </a:p>
          <a:p>
            <a:pPr marL="0" indent="0">
              <a:buFont typeface="+mj-lt"/>
              <a:buNone/>
            </a:pPr>
            <a:r>
              <a:rPr lang="en-US" sz="900" kern="1200" dirty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rPr>
              <a:t>When your application receives a notification, it can then make a request back to Microsoft Graph to request additional information about the changed resource.</a:t>
            </a:r>
          </a:p>
          <a:p>
            <a:pPr marL="0" indent="0">
              <a:buFont typeface="+mj-lt"/>
              <a:buNone/>
            </a:pPr>
            <a:endParaRPr lang="en-US" sz="900" kern="1200" dirty="0">
              <a:solidFill>
                <a:schemeClr val="tx1"/>
              </a:solidFill>
              <a:latin typeface="Segoe UI Light" pitchFamily="34" charset="0"/>
              <a:ea typeface="+mn-ea"/>
              <a:cs typeface="+mn-cs"/>
            </a:endParaRPr>
          </a:p>
          <a:p>
            <a:pPr marL="0" indent="0">
              <a:buFont typeface="+mj-lt"/>
              <a:buNone/>
            </a:pPr>
            <a:r>
              <a:rPr lang="en-US" sz="900" kern="1200" dirty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rPr>
              <a:t>The initial subscription request includes a client state, which should be matched against the client state value sent from Microsoft.</a:t>
            </a:r>
          </a:p>
          <a:p>
            <a:pPr marL="0" indent="0">
              <a:buFont typeface="+mj-lt"/>
              <a:buNone/>
            </a:pPr>
            <a:endParaRPr lang="en-US" sz="900" kern="1200" dirty="0">
              <a:solidFill>
                <a:schemeClr val="tx1"/>
              </a:solidFill>
              <a:latin typeface="Segoe UI Light" pitchFamily="34" charset="0"/>
              <a:ea typeface="+mn-ea"/>
              <a:cs typeface="+mn-cs"/>
            </a:endParaRPr>
          </a:p>
          <a:p>
            <a:pPr marL="0" indent="0">
              <a:buFont typeface="+mj-lt"/>
              <a:buNone/>
            </a:pPr>
            <a:r>
              <a:rPr lang="en-US" sz="900" kern="1200" dirty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rPr>
              <a:t>Your API has about 10 seconds to reply to a notification with an HTTP 202 before Microsoft will re-send the request.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9/25/2017 3:33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200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The Microsoft Graph REST API uses a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webhook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mechanism to deliver notifications to clients. A client is a web service that configures its own URL to receive notifications. Client apps use notifications to update their state upon changes.</a:t>
            </a: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Using the Microsoft Graph REST API, an app can subscribe to changes on the following resources: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Messages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Events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Contacts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Group conversations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Content shared on OneDrive including drives associated with SharePoint sites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User's personal OneDrive folders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9/25/2017 2:49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446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understand that resources expire.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9/25/2017 2:48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352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9/25/2017 2:49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285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9/25/2017 2:49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246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3" y="-1"/>
            <a:ext cx="1243558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" y="-318"/>
            <a:ext cx="12435840" cy="6995160"/>
          </a:xfrm>
          <a:prstGeom prst="rect">
            <a:avLst/>
          </a:prstGeom>
        </p:spPr>
      </p:pic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white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7339" y="4319054"/>
            <a:ext cx="4644038" cy="182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18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589838" y="296863"/>
            <a:ext cx="4572000" cy="517065"/>
          </a:xfrm>
        </p:spPr>
        <p:txBody>
          <a:bodyPr/>
          <a:lstStyle>
            <a:lvl1pPr marL="0" indent="0" algn="r">
              <a:buNone/>
              <a:defRPr sz="24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4098494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47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5140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90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99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06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6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12261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789945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3210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56180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46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utcome layout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16513" r="1118"/>
          <a:stretch/>
        </p:blipFill>
        <p:spPr>
          <a:xfrm>
            <a:off x="385" y="0"/>
            <a:ext cx="12436090" cy="699452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274702" y="1851361"/>
            <a:ext cx="6403661" cy="3383280"/>
          </a:xfrm>
          <a:prstGeom prst="rect">
            <a:avLst/>
          </a:prstGeom>
          <a:solidFill>
            <a:schemeClr val="accent3">
              <a:alpha val="92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-100" normalizeH="0" baseline="0" noProof="0" dirty="0">
              <a:ln w="3175">
                <a:noFill/>
              </a:ln>
              <a:gradFill>
                <a:gsLst>
                  <a:gs pos="5833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851025"/>
            <a:ext cx="6403975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6528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utcome layout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7786" b="7786"/>
          <a:stretch/>
        </p:blipFill>
        <p:spPr>
          <a:xfrm>
            <a:off x="-1" y="0"/>
            <a:ext cx="12436475" cy="699452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5761037" y="296863"/>
            <a:ext cx="6400800" cy="3383280"/>
          </a:xfrm>
          <a:prstGeom prst="rect">
            <a:avLst/>
          </a:prstGeom>
          <a:solidFill>
            <a:schemeClr val="accent3">
              <a:alpha val="92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9" tIns="46639" rIns="46639" bIns="46639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-71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57862" y="296863"/>
            <a:ext cx="6403975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2485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utcome layout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3002" r="1135" b="16954"/>
          <a:stretch/>
        </p:blipFill>
        <p:spPr>
          <a:xfrm>
            <a:off x="0" y="-1"/>
            <a:ext cx="12961635" cy="699452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274638" y="296863"/>
            <a:ext cx="6400800" cy="3383280"/>
          </a:xfrm>
          <a:prstGeom prst="rect">
            <a:avLst/>
          </a:prstGeom>
          <a:solidFill>
            <a:schemeClr val="accent3">
              <a:alpha val="92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9" tIns="46639" rIns="46639" bIns="46639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-71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96863"/>
            <a:ext cx="6403975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4759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outcom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166676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Placeholder 14"/>
          <p:cNvPicPr>
            <a:picLocks noChangeAspect="1"/>
          </p:cNvPicPr>
          <p:nvPr userDrawn="1"/>
        </p:nvPicPr>
        <p:blipFill>
          <a:blip r:embed="rId2"/>
          <a:srcRect l="16685" r="16685"/>
          <a:stretch>
            <a:fillRect/>
          </a:stretch>
        </p:blipFill>
        <p:spPr>
          <a:xfrm>
            <a:off x="5441315" y="0"/>
            <a:ext cx="6995160" cy="699258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125663"/>
            <a:ext cx="5167312" cy="4572000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 b="0" i="1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622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outcom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6"/>
          <p:cNvPicPr>
            <a:picLocks noChangeAspect="1"/>
          </p:cNvPicPr>
          <p:nvPr userDrawn="1"/>
        </p:nvPicPr>
        <p:blipFill>
          <a:blip r:embed="rId2"/>
          <a:srcRect l="16667" r="16667"/>
          <a:stretch>
            <a:fillRect/>
          </a:stretch>
        </p:blipFill>
        <p:spPr>
          <a:xfrm>
            <a:off x="5441315" y="0"/>
            <a:ext cx="6995160" cy="699258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9" y="295274"/>
            <a:ext cx="5166676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125663"/>
            <a:ext cx="5167312" cy="4572000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 b="0" i="1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336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outcom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5"/>
          <p:cNvPicPr>
            <a:picLocks noChangeAspect="1"/>
          </p:cNvPicPr>
          <p:nvPr userDrawn="1"/>
        </p:nvPicPr>
        <p:blipFill>
          <a:blip r:embed="rId2"/>
          <a:srcRect l="16667" r="16667"/>
          <a:stretch>
            <a:fillRect/>
          </a:stretch>
        </p:blipFill>
        <p:spPr>
          <a:xfrm>
            <a:off x="5441315" y="0"/>
            <a:ext cx="6995160" cy="699258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9" y="295274"/>
            <a:ext cx="5166676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125663"/>
            <a:ext cx="5167312" cy="4572000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 b="0" i="1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288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531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3610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65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5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760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9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0" r:id="rId1"/>
    <p:sldLayoutId id="2147484551" r:id="rId2"/>
    <p:sldLayoutId id="2147484552" r:id="rId3"/>
    <p:sldLayoutId id="2147484553" r:id="rId4"/>
    <p:sldLayoutId id="2147484554" r:id="rId5"/>
    <p:sldLayoutId id="2147484555" r:id="rId6"/>
    <p:sldLayoutId id="2147484556" r:id="rId7"/>
    <p:sldLayoutId id="2147484557" r:id="rId8"/>
    <p:sldLayoutId id="2147484558" r:id="rId9"/>
    <p:sldLayoutId id="2147484559" r:id="rId10"/>
    <p:sldLayoutId id="2147484560" r:id="rId11"/>
    <p:sldLayoutId id="2147484561" r:id="rId12"/>
    <p:sldLayoutId id="2147484562" r:id="rId13"/>
    <p:sldLayoutId id="2147484563" r:id="rId14"/>
    <p:sldLayoutId id="2147484564" r:id="rId15"/>
    <p:sldLayoutId id="2147484565" r:id="rId16"/>
    <p:sldLayoutId id="2147484566" r:id="rId17"/>
    <p:sldLayoutId id="2147484567" r:id="rId18"/>
    <p:sldLayoutId id="2147484568" r:id="rId19"/>
    <p:sldLayoutId id="2147484569" r:id="rId20"/>
    <p:sldLayoutId id="2147484570" r:id="rId21"/>
    <p:sldLayoutId id="2147484572" r:id="rId22"/>
    <p:sldLayoutId id="2147484573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13" Type="http://schemas.openxmlformats.org/officeDocument/2006/relationships/image" Target="../media/image35.emf"/><Relationship Id="rId3" Type="http://schemas.openxmlformats.org/officeDocument/2006/relationships/image" Target="../media/image25.png"/><Relationship Id="rId7" Type="http://schemas.openxmlformats.org/officeDocument/2006/relationships/image" Target="../media/image29.emf"/><Relationship Id="rId12" Type="http://schemas.openxmlformats.org/officeDocument/2006/relationships/image" Target="../media/image34.em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8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emf"/><Relationship Id="rId11" Type="http://schemas.openxmlformats.org/officeDocument/2006/relationships/image" Target="../media/image33.emf"/><Relationship Id="rId5" Type="http://schemas.openxmlformats.org/officeDocument/2006/relationships/image" Target="../media/image27.emf"/><Relationship Id="rId15" Type="http://schemas.openxmlformats.org/officeDocument/2006/relationships/image" Target="../media/image37.emf"/><Relationship Id="rId10" Type="http://schemas.openxmlformats.org/officeDocument/2006/relationships/image" Target="../media/image32.emf"/><Relationship Id="rId4" Type="http://schemas.openxmlformats.org/officeDocument/2006/relationships/image" Target="../media/image26.png"/><Relationship Id="rId9" Type="http://schemas.openxmlformats.org/officeDocument/2006/relationships/image" Target="../media/image31.emf"/><Relationship Id="rId14" Type="http://schemas.openxmlformats.org/officeDocument/2006/relationships/image" Target="../media/image3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Graph Capabilities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Microsoft Graph </a:t>
            </a:r>
            <a:r>
              <a:rPr lang="en-US" dirty="0" err="1"/>
              <a:t>webhooks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Graph </a:t>
            </a:r>
            <a:r>
              <a:rPr lang="en-US" dirty="0" err="1"/>
              <a:t>webhooks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Understanding </a:t>
            </a:r>
            <a:r>
              <a:rPr lang="en-US" dirty="0" err="1"/>
              <a:t>webhook</a:t>
            </a:r>
            <a:r>
              <a:rPr lang="en-US" dirty="0"/>
              <a:t> apps</a:t>
            </a:r>
          </a:p>
          <a:p>
            <a:r>
              <a:rPr lang="en-US" dirty="0"/>
              <a:t>Configuring </a:t>
            </a:r>
            <a:r>
              <a:rPr lang="en-US" dirty="0" err="1"/>
              <a:t>webhooks</a:t>
            </a:r>
            <a:endParaRPr lang="en-US" dirty="0"/>
          </a:p>
          <a:p>
            <a:r>
              <a:rPr lang="en-US" dirty="0"/>
              <a:t>Retrieving changes from </a:t>
            </a:r>
            <a:r>
              <a:rPr lang="en-US" dirty="0" err="1"/>
              <a:t>webhooks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Graph </a:t>
            </a:r>
            <a:r>
              <a:rPr lang="en-US" dirty="0" err="1"/>
              <a:t>webhooks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44147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1E40B0-7250-477F-8F81-59E2DE867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Graph </a:t>
            </a:r>
            <a:r>
              <a:rPr lang="en-US" dirty="0" err="1"/>
              <a:t>webhook</a:t>
            </a:r>
            <a:r>
              <a:rPr lang="en-US" dirty="0"/>
              <a:t> subscriptions – high level overview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B05BC8-C34E-4C38-8980-06444146A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424" y="3575467"/>
            <a:ext cx="780290" cy="7802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231852-D7C5-4C82-9029-D3004751B6C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60424" y="1947391"/>
            <a:ext cx="780290" cy="78029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0C7CA1C-683F-4116-B2EC-7B1035E2E5DA}"/>
              </a:ext>
            </a:extLst>
          </p:cNvPr>
          <p:cNvGrpSpPr/>
          <p:nvPr/>
        </p:nvGrpSpPr>
        <p:grpSpPr>
          <a:xfrm>
            <a:off x="7348655" y="1780123"/>
            <a:ext cx="4764434" cy="2988232"/>
            <a:chOff x="6099242" y="2710817"/>
            <a:chExt cx="4764434" cy="298823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73EE669-3F15-4039-BF54-6EB5923C4982}"/>
                </a:ext>
              </a:extLst>
            </p:cNvPr>
            <p:cNvSpPr/>
            <p:nvPr/>
          </p:nvSpPr>
          <p:spPr bwMode="auto">
            <a:xfrm>
              <a:off x="9071368" y="2968559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7EA0727-476A-418B-8C0E-A0AE666AA6E4}"/>
                </a:ext>
              </a:extLst>
            </p:cNvPr>
            <p:cNvSpPr/>
            <p:nvPr/>
          </p:nvSpPr>
          <p:spPr bwMode="auto">
            <a:xfrm>
              <a:off x="9687696" y="3806585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C1E40E5-C94E-489C-B47D-D7F0692D1B86}"/>
                </a:ext>
              </a:extLst>
            </p:cNvPr>
            <p:cNvSpPr/>
            <p:nvPr/>
          </p:nvSpPr>
          <p:spPr bwMode="auto">
            <a:xfrm>
              <a:off x="8463618" y="3509535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C81D946-EA0E-4394-8806-F8EB8C0C7AB9}"/>
                </a:ext>
              </a:extLst>
            </p:cNvPr>
            <p:cNvSpPr/>
            <p:nvPr/>
          </p:nvSpPr>
          <p:spPr bwMode="auto">
            <a:xfrm>
              <a:off x="6792743" y="4865445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A43B77B-6739-481D-9325-E69E5FBE7204}"/>
                </a:ext>
              </a:extLst>
            </p:cNvPr>
            <p:cNvSpPr/>
            <p:nvPr/>
          </p:nvSpPr>
          <p:spPr bwMode="auto">
            <a:xfrm>
              <a:off x="7547281" y="3759959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34AF66F-0EFF-4653-8E92-E176EB143589}"/>
                </a:ext>
              </a:extLst>
            </p:cNvPr>
            <p:cNvSpPr/>
            <p:nvPr/>
          </p:nvSpPr>
          <p:spPr bwMode="auto">
            <a:xfrm>
              <a:off x="7693739" y="3044293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4C4270-D51D-4290-8E26-EA627F368969}"/>
                </a:ext>
              </a:extLst>
            </p:cNvPr>
            <p:cNvSpPr/>
            <p:nvPr/>
          </p:nvSpPr>
          <p:spPr bwMode="auto">
            <a:xfrm>
              <a:off x="9085279" y="4408976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21C0E79-B330-4BCC-808B-58542AC961D7}"/>
                </a:ext>
              </a:extLst>
            </p:cNvPr>
            <p:cNvSpPr/>
            <p:nvPr/>
          </p:nvSpPr>
          <p:spPr bwMode="auto">
            <a:xfrm>
              <a:off x="10059480" y="4569548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4E19F66-6ECF-4E8D-982C-A04852D916EB}"/>
                </a:ext>
              </a:extLst>
            </p:cNvPr>
            <p:cNvSpPr/>
            <p:nvPr/>
          </p:nvSpPr>
          <p:spPr bwMode="auto">
            <a:xfrm>
              <a:off x="8631302" y="5091324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FE85749-9CC6-4448-A670-654C10EB43D0}"/>
                </a:ext>
              </a:extLst>
            </p:cNvPr>
            <p:cNvSpPr/>
            <p:nvPr/>
          </p:nvSpPr>
          <p:spPr bwMode="auto">
            <a:xfrm>
              <a:off x="7473126" y="5268661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7E96485-99C6-4F78-84FB-AA654C0F0036}"/>
                </a:ext>
              </a:extLst>
            </p:cNvPr>
            <p:cNvSpPr/>
            <p:nvPr/>
          </p:nvSpPr>
          <p:spPr bwMode="auto">
            <a:xfrm>
              <a:off x="6713570" y="4081782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5A3BB81-74B3-49FA-83DD-1AAFD3E612C9}"/>
                </a:ext>
              </a:extLst>
            </p:cNvPr>
            <p:cNvSpPr/>
            <p:nvPr/>
          </p:nvSpPr>
          <p:spPr bwMode="auto">
            <a:xfrm>
              <a:off x="7600899" y="4561402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848260F-2D12-43D7-B373-FDBA41268EAB}"/>
                </a:ext>
              </a:extLst>
            </p:cNvPr>
            <p:cNvSpPr/>
            <p:nvPr/>
          </p:nvSpPr>
          <p:spPr bwMode="auto">
            <a:xfrm>
              <a:off x="6844801" y="3170521"/>
              <a:ext cx="399113" cy="41240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1AB4471-D041-4BF0-896A-AB627C79EB5E}"/>
                </a:ext>
              </a:extLst>
            </p:cNvPr>
            <p:cNvSpPr/>
            <p:nvPr/>
          </p:nvSpPr>
          <p:spPr bwMode="auto">
            <a:xfrm>
              <a:off x="9733927" y="2995987"/>
              <a:ext cx="178721" cy="178964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C547652-94A7-4BC2-B581-10E1850B75DD}"/>
                </a:ext>
              </a:extLst>
            </p:cNvPr>
            <p:cNvSpPr/>
            <p:nvPr/>
          </p:nvSpPr>
          <p:spPr bwMode="auto">
            <a:xfrm>
              <a:off x="10407057" y="3657138"/>
              <a:ext cx="178721" cy="178964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522C3D1-9A29-47FC-9B05-DA4CD42CB0ED}"/>
                </a:ext>
              </a:extLst>
            </p:cNvPr>
            <p:cNvSpPr/>
            <p:nvPr/>
          </p:nvSpPr>
          <p:spPr bwMode="auto">
            <a:xfrm>
              <a:off x="7355190" y="2855155"/>
              <a:ext cx="178721" cy="178964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1C02F41-B440-424E-85CB-CD6F94F22EBF}"/>
                </a:ext>
              </a:extLst>
            </p:cNvPr>
            <p:cNvSpPr/>
            <p:nvPr/>
          </p:nvSpPr>
          <p:spPr bwMode="auto">
            <a:xfrm>
              <a:off x="6534850" y="3732759"/>
              <a:ext cx="178721" cy="178964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9FB7B06-7303-466E-BA9D-5442CBB78FCA}"/>
                </a:ext>
              </a:extLst>
            </p:cNvPr>
            <p:cNvSpPr/>
            <p:nvPr/>
          </p:nvSpPr>
          <p:spPr bwMode="auto">
            <a:xfrm>
              <a:off x="6291966" y="5282132"/>
              <a:ext cx="178721" cy="178964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TextBox 46">
              <a:extLst>
                <a:ext uri="{FF2B5EF4-FFF2-40B4-BE49-F238E27FC236}">
                  <a16:creationId xmlns:a16="http://schemas.microsoft.com/office/drawing/2014/main" id="{0E0D16D9-0AE1-4E6B-90ED-601A728DE37D}"/>
                </a:ext>
              </a:extLst>
            </p:cNvPr>
            <p:cNvSpPr txBox="1"/>
            <p:nvPr/>
          </p:nvSpPr>
          <p:spPr>
            <a:xfrm>
              <a:off x="9130454" y="2710817"/>
              <a:ext cx="1187118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Groups</a:t>
              </a:r>
            </a:p>
          </p:txBody>
        </p:sp>
        <p:sp>
          <p:nvSpPr>
            <p:cNvPr id="31" name="TextBox 47">
              <a:extLst>
                <a:ext uri="{FF2B5EF4-FFF2-40B4-BE49-F238E27FC236}">
                  <a16:creationId xmlns:a16="http://schemas.microsoft.com/office/drawing/2014/main" id="{DE70C421-520C-4F6F-8933-118FBED65110}"/>
                </a:ext>
              </a:extLst>
            </p:cNvPr>
            <p:cNvSpPr txBox="1"/>
            <p:nvPr/>
          </p:nvSpPr>
          <p:spPr>
            <a:xfrm>
              <a:off x="9771469" y="3511538"/>
              <a:ext cx="1092207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Files</a:t>
              </a:r>
            </a:p>
          </p:txBody>
        </p:sp>
        <p:sp>
          <p:nvSpPr>
            <p:cNvPr id="32" name="TextBox 48">
              <a:extLst>
                <a:ext uri="{FF2B5EF4-FFF2-40B4-BE49-F238E27FC236}">
                  <a16:creationId xmlns:a16="http://schemas.microsoft.com/office/drawing/2014/main" id="{9066D884-3B70-4CD0-BCC1-70FB03AEDC33}"/>
                </a:ext>
              </a:extLst>
            </p:cNvPr>
            <p:cNvSpPr txBox="1"/>
            <p:nvPr/>
          </p:nvSpPr>
          <p:spPr>
            <a:xfrm>
              <a:off x="8725429" y="3439662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Calendar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B3C7E6D-D039-4A56-89C8-AEEE4033BD6C}"/>
                </a:ext>
              </a:extLst>
            </p:cNvPr>
            <p:cNvCxnSpPr>
              <a:cxnSpLocks/>
              <a:stCxn id="12" idx="4"/>
              <a:endCxn id="14" idx="0"/>
            </p:cNvCxnSpPr>
            <p:nvPr/>
          </p:nvCxnSpPr>
          <p:spPr>
            <a:xfrm flipH="1">
              <a:off x="8663175" y="3380965"/>
              <a:ext cx="607750" cy="12857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01F7BDD-BD9A-427C-B4EB-4438A1B00C98}"/>
                </a:ext>
              </a:extLst>
            </p:cNvPr>
            <p:cNvCxnSpPr>
              <a:cxnSpLocks/>
              <a:stCxn id="13" idx="1"/>
              <a:endCxn id="12" idx="4"/>
            </p:cNvCxnSpPr>
            <p:nvPr/>
          </p:nvCxnSpPr>
          <p:spPr>
            <a:xfrm flipH="1" flipV="1">
              <a:off x="9270925" y="3380965"/>
              <a:ext cx="475220" cy="486015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BACFB4-BFE9-49DB-8737-C6F405479C3A}"/>
                </a:ext>
              </a:extLst>
            </p:cNvPr>
            <p:cNvCxnSpPr>
              <a:cxnSpLocks/>
              <a:stCxn id="25" idx="2"/>
              <a:endCxn id="12" idx="6"/>
            </p:cNvCxnSpPr>
            <p:nvPr/>
          </p:nvCxnSpPr>
          <p:spPr>
            <a:xfrm flipH="1">
              <a:off x="9470481" y="3085469"/>
              <a:ext cx="263446" cy="8929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4C1AF0-4930-4D8E-9FB2-DE6610799D07}"/>
                </a:ext>
              </a:extLst>
            </p:cNvPr>
            <p:cNvCxnSpPr>
              <a:cxnSpLocks/>
              <a:stCxn id="13" idx="7"/>
              <a:endCxn id="26" idx="2"/>
            </p:cNvCxnSpPr>
            <p:nvPr/>
          </p:nvCxnSpPr>
          <p:spPr>
            <a:xfrm flipV="1">
              <a:off x="10028360" y="3746620"/>
              <a:ext cx="378696" cy="12036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0A12F99-0D01-419F-A8F9-ADF7C962430A}"/>
                </a:ext>
              </a:extLst>
            </p:cNvPr>
            <p:cNvCxnSpPr>
              <a:stCxn id="19" idx="0"/>
              <a:endCxn id="13" idx="4"/>
            </p:cNvCxnSpPr>
            <p:nvPr/>
          </p:nvCxnSpPr>
          <p:spPr>
            <a:xfrm flipH="1" flipV="1">
              <a:off x="9887253" y="4218991"/>
              <a:ext cx="371784" cy="350557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CB03C72-446A-4438-80F6-970D12A9AD87}"/>
                </a:ext>
              </a:extLst>
            </p:cNvPr>
            <p:cNvCxnSpPr>
              <a:cxnSpLocks/>
              <a:stCxn id="18" idx="7"/>
              <a:endCxn id="13" idx="3"/>
            </p:cNvCxnSpPr>
            <p:nvPr/>
          </p:nvCxnSpPr>
          <p:spPr>
            <a:xfrm flipV="1">
              <a:off x="9425943" y="4158596"/>
              <a:ext cx="320202" cy="310775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213D3AE-A9EA-45C2-A1BD-EE27763B1E60}"/>
                </a:ext>
              </a:extLst>
            </p:cNvPr>
            <p:cNvCxnSpPr>
              <a:stCxn id="14" idx="5"/>
              <a:endCxn id="18" idx="0"/>
            </p:cNvCxnSpPr>
            <p:nvPr/>
          </p:nvCxnSpPr>
          <p:spPr>
            <a:xfrm>
              <a:off x="8804282" y="3861546"/>
              <a:ext cx="480554" cy="54743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250E5FB-0393-4B62-B842-36F32B475DD3}"/>
                </a:ext>
              </a:extLst>
            </p:cNvPr>
            <p:cNvCxnSpPr>
              <a:cxnSpLocks/>
              <a:stCxn id="14" idx="3"/>
              <a:endCxn id="23" idx="0"/>
            </p:cNvCxnSpPr>
            <p:nvPr/>
          </p:nvCxnSpPr>
          <p:spPr>
            <a:xfrm flipH="1">
              <a:off x="7800456" y="3861546"/>
              <a:ext cx="721611" cy="69985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B1384AE-C610-46AE-A326-B6A6F0D2A108}"/>
                </a:ext>
              </a:extLst>
            </p:cNvPr>
            <p:cNvCxnSpPr>
              <a:cxnSpLocks/>
              <a:stCxn id="23" idx="7"/>
              <a:endCxn id="13" idx="3"/>
            </p:cNvCxnSpPr>
            <p:nvPr/>
          </p:nvCxnSpPr>
          <p:spPr>
            <a:xfrm flipV="1">
              <a:off x="7941563" y="4158596"/>
              <a:ext cx="1804582" cy="463201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6483333-2ECD-4E8E-831C-68F9BF3E7E17}"/>
                </a:ext>
              </a:extLst>
            </p:cNvPr>
            <p:cNvCxnSpPr>
              <a:stCxn id="16" idx="6"/>
              <a:endCxn id="13" idx="2"/>
            </p:cNvCxnSpPr>
            <p:nvPr/>
          </p:nvCxnSpPr>
          <p:spPr>
            <a:xfrm>
              <a:off x="7946394" y="3966162"/>
              <a:ext cx="1741302" cy="4662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3CE1CAC-EEBF-4665-A209-13B26534973B}"/>
                </a:ext>
              </a:extLst>
            </p:cNvPr>
            <p:cNvCxnSpPr>
              <a:stCxn id="23" idx="5"/>
              <a:endCxn id="20" idx="1"/>
            </p:cNvCxnSpPr>
            <p:nvPr/>
          </p:nvCxnSpPr>
          <p:spPr>
            <a:xfrm>
              <a:off x="7941563" y="4913413"/>
              <a:ext cx="748188" cy="23830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7555898-B237-4487-B492-0286F16A08BA}"/>
                </a:ext>
              </a:extLst>
            </p:cNvPr>
            <p:cNvCxnSpPr>
              <a:cxnSpLocks/>
              <a:stCxn id="23" idx="6"/>
              <a:endCxn id="18" idx="2"/>
            </p:cNvCxnSpPr>
            <p:nvPr/>
          </p:nvCxnSpPr>
          <p:spPr>
            <a:xfrm flipV="1">
              <a:off x="8000012" y="4615179"/>
              <a:ext cx="1085267" cy="15242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DB08880-5104-48B1-8381-A92A8BB4F1CE}"/>
                </a:ext>
              </a:extLst>
            </p:cNvPr>
            <p:cNvCxnSpPr>
              <a:stCxn id="23" idx="1"/>
              <a:endCxn id="16" idx="4"/>
            </p:cNvCxnSpPr>
            <p:nvPr/>
          </p:nvCxnSpPr>
          <p:spPr>
            <a:xfrm flipV="1">
              <a:off x="7659348" y="4172365"/>
              <a:ext cx="87490" cy="44943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B406E94-42B1-4428-A2D1-211163344877}"/>
                </a:ext>
              </a:extLst>
            </p:cNvPr>
            <p:cNvCxnSpPr>
              <a:stCxn id="22" idx="6"/>
              <a:endCxn id="23" idx="2"/>
            </p:cNvCxnSpPr>
            <p:nvPr/>
          </p:nvCxnSpPr>
          <p:spPr>
            <a:xfrm>
              <a:off x="7112683" y="4287985"/>
              <a:ext cx="488216" cy="47962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13D8E55-D4C4-48D0-B2C0-8CA3E3DEEEA6}"/>
                </a:ext>
              </a:extLst>
            </p:cNvPr>
            <p:cNvCxnSpPr>
              <a:cxnSpLocks/>
              <a:stCxn id="22" idx="5"/>
              <a:endCxn id="15" idx="0"/>
            </p:cNvCxnSpPr>
            <p:nvPr/>
          </p:nvCxnSpPr>
          <p:spPr>
            <a:xfrm flipH="1">
              <a:off x="6992300" y="4433793"/>
              <a:ext cx="61934" cy="43165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33EC330-EB0B-4059-80F0-0EAF52B3900B}"/>
                </a:ext>
              </a:extLst>
            </p:cNvPr>
            <p:cNvCxnSpPr>
              <a:stCxn id="15" idx="5"/>
              <a:endCxn id="21" idx="1"/>
            </p:cNvCxnSpPr>
            <p:nvPr/>
          </p:nvCxnSpPr>
          <p:spPr>
            <a:xfrm>
              <a:off x="7133407" y="5217455"/>
              <a:ext cx="398168" cy="111601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71EA7BA-BB07-4685-B883-C3E703DA2CA9}"/>
                </a:ext>
              </a:extLst>
            </p:cNvPr>
            <p:cNvCxnSpPr>
              <a:stCxn id="15" idx="6"/>
              <a:endCxn id="23" idx="3"/>
            </p:cNvCxnSpPr>
            <p:nvPr/>
          </p:nvCxnSpPr>
          <p:spPr>
            <a:xfrm flipV="1">
              <a:off x="7191856" y="4913413"/>
              <a:ext cx="467492" cy="158235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47EBE04-D8AF-4EB9-842A-20CD46A4E8F1}"/>
                </a:ext>
              </a:extLst>
            </p:cNvPr>
            <p:cNvCxnSpPr>
              <a:stCxn id="21" idx="7"/>
              <a:endCxn id="23" idx="4"/>
            </p:cNvCxnSpPr>
            <p:nvPr/>
          </p:nvCxnSpPr>
          <p:spPr>
            <a:xfrm flipH="1" flipV="1">
              <a:off x="7800456" y="4973808"/>
              <a:ext cx="13334" cy="35524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64FB16E-228E-4C56-A189-F2A6BCF2DCAA}"/>
                </a:ext>
              </a:extLst>
            </p:cNvPr>
            <p:cNvCxnSpPr>
              <a:cxnSpLocks/>
              <a:stCxn id="29" idx="7"/>
              <a:endCxn id="15" idx="2"/>
            </p:cNvCxnSpPr>
            <p:nvPr/>
          </p:nvCxnSpPr>
          <p:spPr>
            <a:xfrm flipV="1">
              <a:off x="6444513" y="5071647"/>
              <a:ext cx="348230" cy="23669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315D13D-2580-494B-A30B-8CBA7D17F653}"/>
                </a:ext>
              </a:extLst>
            </p:cNvPr>
            <p:cNvCxnSpPr>
              <a:cxnSpLocks/>
              <a:stCxn id="24" idx="3"/>
              <a:endCxn id="28" idx="7"/>
            </p:cNvCxnSpPr>
            <p:nvPr/>
          </p:nvCxnSpPr>
          <p:spPr>
            <a:xfrm flipH="1">
              <a:off x="6687397" y="3522532"/>
              <a:ext cx="215852" cy="236435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29CD972-9E6D-45F1-8D79-79571F5D76B8}"/>
                </a:ext>
              </a:extLst>
            </p:cNvPr>
            <p:cNvCxnSpPr>
              <a:stCxn id="16" idx="0"/>
              <a:endCxn id="17" idx="4"/>
            </p:cNvCxnSpPr>
            <p:nvPr/>
          </p:nvCxnSpPr>
          <p:spPr>
            <a:xfrm flipV="1">
              <a:off x="7746838" y="3456699"/>
              <a:ext cx="146458" cy="30326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C31110B-2A8F-4B6F-8A14-65A29BFA9E05}"/>
                </a:ext>
              </a:extLst>
            </p:cNvPr>
            <p:cNvCxnSpPr>
              <a:stCxn id="17" idx="2"/>
              <a:endCxn id="24" idx="6"/>
            </p:cNvCxnSpPr>
            <p:nvPr/>
          </p:nvCxnSpPr>
          <p:spPr>
            <a:xfrm flipH="1">
              <a:off x="7243914" y="3250496"/>
              <a:ext cx="449826" cy="12622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D082892-BAC8-4BDD-B610-FE36735037A4}"/>
                </a:ext>
              </a:extLst>
            </p:cNvPr>
            <p:cNvCxnSpPr>
              <a:cxnSpLocks/>
              <a:stCxn id="17" idx="1"/>
              <a:endCxn id="27" idx="5"/>
            </p:cNvCxnSpPr>
            <p:nvPr/>
          </p:nvCxnSpPr>
          <p:spPr>
            <a:xfrm flipH="1" flipV="1">
              <a:off x="7507738" y="3007911"/>
              <a:ext cx="244451" cy="96777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B892948-EC5B-4C90-B407-D197996EA8EB}"/>
                </a:ext>
              </a:extLst>
            </p:cNvPr>
            <p:cNvCxnSpPr>
              <a:stCxn id="17" idx="6"/>
              <a:endCxn id="12" idx="2"/>
            </p:cNvCxnSpPr>
            <p:nvPr/>
          </p:nvCxnSpPr>
          <p:spPr>
            <a:xfrm flipV="1">
              <a:off x="8092852" y="3174762"/>
              <a:ext cx="978516" cy="75734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EE4C492-35B2-40D0-8692-4ADD2752680F}"/>
                </a:ext>
              </a:extLst>
            </p:cNvPr>
            <p:cNvCxnSpPr>
              <a:stCxn id="18" idx="6"/>
              <a:endCxn id="19" idx="2"/>
            </p:cNvCxnSpPr>
            <p:nvPr/>
          </p:nvCxnSpPr>
          <p:spPr>
            <a:xfrm>
              <a:off x="9484391" y="4615179"/>
              <a:ext cx="575089" cy="16057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FF2C885-D19D-4707-B0C3-74A93EDED512}"/>
                </a:ext>
              </a:extLst>
            </p:cNvPr>
            <p:cNvCxnSpPr>
              <a:stCxn id="20" idx="7"/>
              <a:endCxn id="18" idx="3"/>
            </p:cNvCxnSpPr>
            <p:nvPr/>
          </p:nvCxnSpPr>
          <p:spPr>
            <a:xfrm flipV="1">
              <a:off x="8971965" y="4760987"/>
              <a:ext cx="171762" cy="39073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75">
              <a:extLst>
                <a:ext uri="{FF2B5EF4-FFF2-40B4-BE49-F238E27FC236}">
                  <a16:creationId xmlns:a16="http://schemas.microsoft.com/office/drawing/2014/main" id="{684CF2D6-7191-4B59-8AD1-2003EE87B458}"/>
                </a:ext>
              </a:extLst>
            </p:cNvPr>
            <p:cNvSpPr txBox="1"/>
            <p:nvPr/>
          </p:nvSpPr>
          <p:spPr>
            <a:xfrm>
              <a:off x="9296856" y="4265834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Messages</a:t>
              </a:r>
            </a:p>
          </p:txBody>
        </p:sp>
        <p:sp>
          <p:nvSpPr>
            <p:cNvPr id="60" name="TextBox 76">
              <a:extLst>
                <a:ext uri="{FF2B5EF4-FFF2-40B4-BE49-F238E27FC236}">
                  <a16:creationId xmlns:a16="http://schemas.microsoft.com/office/drawing/2014/main" id="{A855111B-0168-4381-9084-38C21F33C306}"/>
                </a:ext>
              </a:extLst>
            </p:cNvPr>
            <p:cNvSpPr txBox="1"/>
            <p:nvPr/>
          </p:nvSpPr>
          <p:spPr>
            <a:xfrm>
              <a:off x="9622601" y="4828243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Meetings</a:t>
              </a:r>
            </a:p>
          </p:txBody>
        </p:sp>
        <p:sp>
          <p:nvSpPr>
            <p:cNvPr id="61" name="TextBox 77">
              <a:extLst>
                <a:ext uri="{FF2B5EF4-FFF2-40B4-BE49-F238E27FC236}">
                  <a16:creationId xmlns:a16="http://schemas.microsoft.com/office/drawing/2014/main" id="{EDE740A9-7A2A-491A-96A5-0393D767418D}"/>
                </a:ext>
              </a:extLst>
            </p:cNvPr>
            <p:cNvSpPr txBox="1"/>
            <p:nvPr/>
          </p:nvSpPr>
          <p:spPr>
            <a:xfrm>
              <a:off x="7818867" y="4651553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User</a:t>
              </a:r>
            </a:p>
          </p:txBody>
        </p:sp>
        <p:sp>
          <p:nvSpPr>
            <p:cNvPr id="62" name="TextBox 78">
              <a:extLst>
                <a:ext uri="{FF2B5EF4-FFF2-40B4-BE49-F238E27FC236}">
                  <a16:creationId xmlns:a16="http://schemas.microsoft.com/office/drawing/2014/main" id="{7E95CCF2-280F-4C3D-9D8F-6A36A15B6A0E}"/>
                </a:ext>
              </a:extLst>
            </p:cNvPr>
            <p:cNvSpPr txBox="1"/>
            <p:nvPr/>
          </p:nvSpPr>
          <p:spPr>
            <a:xfrm>
              <a:off x="8898862" y="5180254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People</a:t>
              </a:r>
            </a:p>
          </p:txBody>
        </p:sp>
        <p:sp>
          <p:nvSpPr>
            <p:cNvPr id="63" name="TextBox 79">
              <a:extLst>
                <a:ext uri="{FF2B5EF4-FFF2-40B4-BE49-F238E27FC236}">
                  <a16:creationId xmlns:a16="http://schemas.microsoft.com/office/drawing/2014/main" id="{DDECC8A2-4436-4BE8-BE50-A0BABBAC02B9}"/>
                </a:ext>
              </a:extLst>
            </p:cNvPr>
            <p:cNvSpPr txBox="1"/>
            <p:nvPr/>
          </p:nvSpPr>
          <p:spPr>
            <a:xfrm>
              <a:off x="7749865" y="5297527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Devices</a:t>
              </a:r>
            </a:p>
          </p:txBody>
        </p:sp>
        <p:sp>
          <p:nvSpPr>
            <p:cNvPr id="64" name="TextBox 80">
              <a:extLst>
                <a:ext uri="{FF2B5EF4-FFF2-40B4-BE49-F238E27FC236}">
                  <a16:creationId xmlns:a16="http://schemas.microsoft.com/office/drawing/2014/main" id="{D776AD1D-5775-44E9-97EA-5418F760E2DE}"/>
                </a:ext>
              </a:extLst>
            </p:cNvPr>
            <p:cNvSpPr txBox="1"/>
            <p:nvPr/>
          </p:nvSpPr>
          <p:spPr>
            <a:xfrm>
              <a:off x="6099242" y="4686156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Coworkers</a:t>
              </a:r>
            </a:p>
          </p:txBody>
        </p:sp>
        <p:sp>
          <p:nvSpPr>
            <p:cNvPr id="65" name="TextBox 81">
              <a:extLst>
                <a:ext uri="{FF2B5EF4-FFF2-40B4-BE49-F238E27FC236}">
                  <a16:creationId xmlns:a16="http://schemas.microsoft.com/office/drawing/2014/main" id="{D578E31E-5B2F-4C99-AFF6-31EC74F2104D}"/>
                </a:ext>
              </a:extLst>
            </p:cNvPr>
            <p:cNvSpPr txBox="1"/>
            <p:nvPr/>
          </p:nvSpPr>
          <p:spPr>
            <a:xfrm>
              <a:off x="6106936" y="4104468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Insights</a:t>
              </a:r>
            </a:p>
          </p:txBody>
        </p:sp>
        <p:sp>
          <p:nvSpPr>
            <p:cNvPr id="66" name="TextBox 82">
              <a:extLst>
                <a:ext uri="{FF2B5EF4-FFF2-40B4-BE49-F238E27FC236}">
                  <a16:creationId xmlns:a16="http://schemas.microsoft.com/office/drawing/2014/main" id="{40FD98DE-38E3-4212-9F92-7F94CB155C75}"/>
                </a:ext>
              </a:extLst>
            </p:cNvPr>
            <p:cNvSpPr txBox="1"/>
            <p:nvPr/>
          </p:nvSpPr>
          <p:spPr>
            <a:xfrm>
              <a:off x="7119089" y="3581955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Chats</a:t>
              </a:r>
            </a:p>
          </p:txBody>
        </p:sp>
        <p:sp>
          <p:nvSpPr>
            <p:cNvPr id="67" name="TextBox 83">
              <a:extLst>
                <a:ext uri="{FF2B5EF4-FFF2-40B4-BE49-F238E27FC236}">
                  <a16:creationId xmlns:a16="http://schemas.microsoft.com/office/drawing/2014/main" id="{D6CC2E71-37E3-4088-A7D1-43FD655C36E0}"/>
                </a:ext>
              </a:extLst>
            </p:cNvPr>
            <p:cNvSpPr txBox="1"/>
            <p:nvPr/>
          </p:nvSpPr>
          <p:spPr>
            <a:xfrm>
              <a:off x="7692893" y="2787687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Teams</a:t>
              </a:r>
            </a:p>
          </p:txBody>
        </p:sp>
        <p:sp>
          <p:nvSpPr>
            <p:cNvPr id="68" name="TextBox 84">
              <a:extLst>
                <a:ext uri="{FF2B5EF4-FFF2-40B4-BE49-F238E27FC236}">
                  <a16:creationId xmlns:a16="http://schemas.microsoft.com/office/drawing/2014/main" id="{AA798DEE-389A-4635-B61F-CE885F2404C4}"/>
                </a:ext>
              </a:extLst>
            </p:cNvPr>
            <p:cNvSpPr txBox="1"/>
            <p:nvPr/>
          </p:nvSpPr>
          <p:spPr>
            <a:xfrm>
              <a:off x="6722769" y="2891517"/>
              <a:ext cx="924425" cy="4015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Tasks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4313A739-239C-48F3-92C9-B283EAEE1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61643" y="3606607"/>
              <a:ext cx="210414" cy="199677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062DA183-54D7-4B6A-BC2A-2B7621881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47357" y="3886648"/>
              <a:ext cx="210414" cy="199677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6879F67D-4C74-41C2-B221-EB6CB6872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25389" y="5244155"/>
              <a:ext cx="210414" cy="127067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A4A6280-5C51-4746-9F0C-08EDD33B5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783726" y="3900268"/>
              <a:ext cx="210414" cy="239105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AFA059B5-30B7-448C-BEBC-6138C41E4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85639" y="4532969"/>
              <a:ext cx="210414" cy="169423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0C5A2F11-85B7-4BD0-A4C0-21FF3C55E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785514" y="3140064"/>
              <a:ext cx="210414" cy="219080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C88AD4EE-C330-46A3-BE9A-7674328C0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134785" y="4775883"/>
              <a:ext cx="210414" cy="163372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77AB232A-F9FD-41B4-8614-5B9F566EA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47076" y="4643270"/>
              <a:ext cx="170845" cy="162128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F37B04B6-4836-409D-99FE-14BF37953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189232" y="3111928"/>
              <a:ext cx="210414" cy="163372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4D0D8281-2277-4389-9571-C582D51A2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711302" y="4661716"/>
              <a:ext cx="210414" cy="211778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4B5719FD-039E-4B6F-AA72-4E6FD15F0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80544" y="5390071"/>
              <a:ext cx="210414" cy="175474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DDEEA270-884B-4101-861E-2FF5FA1C5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958016" y="3255984"/>
              <a:ext cx="210414" cy="243153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DDD67971-2934-44DE-8FCA-48DB41A152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biLevel thresh="50000"/>
            </a:blip>
            <a:srcRect r="-616" b="33950"/>
            <a:stretch/>
          </p:blipFill>
          <p:spPr>
            <a:xfrm>
              <a:off x="6813647" y="4178867"/>
              <a:ext cx="210414" cy="189820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A150B7CC-B2B7-4042-81B7-E6C61A9B7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biLevel thresh="50000"/>
            </a:blip>
            <a:stretch>
              <a:fillRect/>
            </a:stretch>
          </p:blipFill>
          <p:spPr>
            <a:xfrm>
              <a:off x="6883345" y="4960161"/>
              <a:ext cx="210414" cy="224745"/>
            </a:xfrm>
            <a:prstGeom prst="rect">
              <a:avLst/>
            </a:prstGeom>
          </p:spPr>
        </p:pic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13D0362-A1DD-4CFD-B09E-58999F46AF06}"/>
                </a:ext>
              </a:extLst>
            </p:cNvPr>
            <p:cNvCxnSpPr>
              <a:stCxn id="16" idx="3"/>
              <a:endCxn id="15" idx="7"/>
            </p:cNvCxnSpPr>
            <p:nvPr/>
          </p:nvCxnSpPr>
          <p:spPr>
            <a:xfrm flipH="1">
              <a:off x="7133407" y="4111970"/>
              <a:ext cx="472323" cy="81387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100">
              <a:extLst>
                <a:ext uri="{FF2B5EF4-FFF2-40B4-BE49-F238E27FC236}">
                  <a16:creationId xmlns:a16="http://schemas.microsoft.com/office/drawing/2014/main" id="{4C01906A-FCCC-407F-8261-2396AB9DBFF7}"/>
                </a:ext>
              </a:extLst>
            </p:cNvPr>
            <p:cNvSpPr txBox="1"/>
            <p:nvPr/>
          </p:nvSpPr>
          <p:spPr>
            <a:xfrm>
              <a:off x="8015991" y="4039324"/>
              <a:ext cx="1289456" cy="4339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Microsoft Graph</a:t>
              </a: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6118E5-4B5E-479D-A788-3874931CC881}"/>
                </a:ext>
              </a:extLst>
            </p:cNvPr>
            <p:cNvCxnSpPr>
              <a:endCxn id="17" idx="5"/>
            </p:cNvCxnSpPr>
            <p:nvPr/>
          </p:nvCxnSpPr>
          <p:spPr>
            <a:xfrm flipH="1" flipV="1">
              <a:off x="8034403" y="3396304"/>
              <a:ext cx="452010" cy="18662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Oval 85">
            <a:extLst>
              <a:ext uri="{FF2B5EF4-FFF2-40B4-BE49-F238E27FC236}">
                <a16:creationId xmlns:a16="http://schemas.microsoft.com/office/drawing/2014/main" id="{0E576C1B-4D4B-4373-A6AE-6190AAF7157E}"/>
              </a:ext>
            </a:extLst>
          </p:cNvPr>
          <p:cNvSpPr/>
          <p:nvPr/>
        </p:nvSpPr>
        <p:spPr bwMode="auto">
          <a:xfrm>
            <a:off x="3572052" y="1814713"/>
            <a:ext cx="301083" cy="297094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C4B1CEE-9A36-402C-A321-17E5D5009768}"/>
              </a:ext>
            </a:extLst>
          </p:cNvPr>
          <p:cNvCxnSpPr/>
          <p:nvPr/>
        </p:nvCxnSpPr>
        <p:spPr>
          <a:xfrm>
            <a:off x="3356517" y="2141383"/>
            <a:ext cx="3992138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85B71C89-4263-4380-AE70-2B707F24CD01}"/>
              </a:ext>
            </a:extLst>
          </p:cNvPr>
          <p:cNvSpPr txBox="1"/>
          <p:nvPr/>
        </p:nvSpPr>
        <p:spPr>
          <a:xfrm>
            <a:off x="3753850" y="1681840"/>
            <a:ext cx="1998817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Subscription request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0BBE1FFD-4AE0-4503-AFFB-B176C30709F0}"/>
              </a:ext>
            </a:extLst>
          </p:cNvPr>
          <p:cNvSpPr/>
          <p:nvPr/>
        </p:nvSpPr>
        <p:spPr bwMode="auto">
          <a:xfrm>
            <a:off x="3572052" y="2495218"/>
            <a:ext cx="301083" cy="297094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4DDD33F-2005-4AF4-BD26-83E2680D64AA}"/>
              </a:ext>
            </a:extLst>
          </p:cNvPr>
          <p:cNvSpPr txBox="1"/>
          <p:nvPr/>
        </p:nvSpPr>
        <p:spPr>
          <a:xfrm>
            <a:off x="3753850" y="2362345"/>
            <a:ext cx="3736087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Subscription response – HTTP 201 Created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D98486A-5202-472F-BE16-50654AC4627F}"/>
              </a:ext>
            </a:extLst>
          </p:cNvPr>
          <p:cNvCxnSpPr/>
          <p:nvPr/>
        </p:nvCxnSpPr>
        <p:spPr>
          <a:xfrm>
            <a:off x="3364211" y="2413931"/>
            <a:ext cx="399213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3EC0F9ED-1C24-4D90-A436-391EEDF6D7CA}"/>
              </a:ext>
            </a:extLst>
          </p:cNvPr>
          <p:cNvSpPr/>
          <p:nvPr/>
        </p:nvSpPr>
        <p:spPr bwMode="auto">
          <a:xfrm>
            <a:off x="3572052" y="4005108"/>
            <a:ext cx="301083" cy="297094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3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FD650BE-5A12-4E92-9706-9ACEA8A76C42}"/>
              </a:ext>
            </a:extLst>
          </p:cNvPr>
          <p:cNvSpPr txBox="1"/>
          <p:nvPr/>
        </p:nvSpPr>
        <p:spPr>
          <a:xfrm>
            <a:off x="3753850" y="3872235"/>
            <a:ext cx="1376018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Notifications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09B7C228-47D5-4145-B957-53008308978A}"/>
              </a:ext>
            </a:extLst>
          </p:cNvPr>
          <p:cNvCxnSpPr/>
          <p:nvPr/>
        </p:nvCxnSpPr>
        <p:spPr>
          <a:xfrm>
            <a:off x="3320568" y="3923821"/>
            <a:ext cx="399213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37777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r>
              <a:rPr lang="en-US" dirty="0"/>
              <a:t>Token validation and notification responses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614664" y="1440563"/>
            <a:ext cx="2229661" cy="324985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Application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8691784" y="1440563"/>
            <a:ext cx="3326507" cy="32045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https://graph.microsoft.com/v1.0</a:t>
            </a:r>
          </a:p>
        </p:txBody>
      </p:sp>
      <p:cxnSp>
        <p:nvCxnSpPr>
          <p:cNvPr id="41" name="Straight Connector 40"/>
          <p:cNvCxnSpPr>
            <a:cxnSpLocks/>
          </p:cNvCxnSpPr>
          <p:nvPr/>
        </p:nvCxnSpPr>
        <p:spPr>
          <a:xfrm>
            <a:off x="10340480" y="1763541"/>
            <a:ext cx="0" cy="5138543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 bwMode="auto">
          <a:xfrm>
            <a:off x="10307589" y="1929418"/>
            <a:ext cx="82296" cy="472632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9" name="Straight Connector 68"/>
          <p:cNvCxnSpPr>
            <a:cxnSpLocks/>
          </p:cNvCxnSpPr>
          <p:nvPr/>
        </p:nvCxnSpPr>
        <p:spPr>
          <a:xfrm>
            <a:off x="1729495" y="1763541"/>
            <a:ext cx="0" cy="5138543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 bwMode="auto">
          <a:xfrm>
            <a:off x="1675324" y="1929418"/>
            <a:ext cx="90540" cy="472632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8" name="Straight Arrow Connector 87"/>
          <p:cNvCxnSpPr>
            <a:cxnSpLocks/>
          </p:cNvCxnSpPr>
          <p:nvPr/>
        </p:nvCxnSpPr>
        <p:spPr>
          <a:xfrm>
            <a:off x="1807774" y="2529559"/>
            <a:ext cx="838655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cxnSpLocks/>
          </p:cNvCxnSpPr>
          <p:nvPr/>
        </p:nvCxnSpPr>
        <p:spPr>
          <a:xfrm>
            <a:off x="5943600" y="2966358"/>
            <a:ext cx="417658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C2D1631-812B-4A2D-9502-EE84D308F7F8}"/>
              </a:ext>
            </a:extLst>
          </p:cNvPr>
          <p:cNvSpPr txBox="1"/>
          <p:nvPr/>
        </p:nvSpPr>
        <p:spPr>
          <a:xfrm>
            <a:off x="1711308" y="2149020"/>
            <a:ext cx="4268028" cy="489365"/>
          </a:xfrm>
          <a:prstGeom prst="rect">
            <a:avLst/>
          </a:prstGeom>
          <a:noFill/>
        </p:spPr>
        <p:txBody>
          <a:bodyPr wrap="none" lIns="182880" tIns="146304" rIns="182880" bIns="146304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 POST /subscriptions + subscription in body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F0AB2D-A740-400D-9270-304BDBFAEA0C}"/>
              </a:ext>
            </a:extLst>
          </p:cNvPr>
          <p:cNvSpPr/>
          <p:nvPr/>
        </p:nvSpPr>
        <p:spPr bwMode="auto">
          <a:xfrm>
            <a:off x="4155316" y="1440563"/>
            <a:ext cx="3326507" cy="32045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https://contoso.com/api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A7CD3A4-BF51-4AA4-B0D2-20231FA3E9BE}"/>
              </a:ext>
            </a:extLst>
          </p:cNvPr>
          <p:cNvCxnSpPr>
            <a:cxnSpLocks/>
          </p:cNvCxnSpPr>
          <p:nvPr/>
        </p:nvCxnSpPr>
        <p:spPr>
          <a:xfrm>
            <a:off x="5804012" y="1763541"/>
            <a:ext cx="0" cy="5138543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3042FF47-74B9-4852-BA73-AA9008A50803}"/>
              </a:ext>
            </a:extLst>
          </p:cNvPr>
          <p:cNvSpPr/>
          <p:nvPr/>
        </p:nvSpPr>
        <p:spPr bwMode="auto">
          <a:xfrm>
            <a:off x="5771121" y="1929418"/>
            <a:ext cx="82296" cy="472632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FF79AC-F652-4BA6-A6F6-ECA5FD15AB1C}"/>
              </a:ext>
            </a:extLst>
          </p:cNvPr>
          <p:cNvSpPr txBox="1"/>
          <p:nvPr/>
        </p:nvSpPr>
        <p:spPr>
          <a:xfrm>
            <a:off x="7171162" y="2621455"/>
            <a:ext cx="3414009" cy="489365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 POST ?</a:t>
            </a: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validationToken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=XYZ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E384919-505C-4804-B9B0-A0674E8A0EE3}"/>
              </a:ext>
            </a:extLst>
          </p:cNvPr>
          <p:cNvCxnSpPr>
            <a:cxnSpLocks/>
          </p:cNvCxnSpPr>
          <p:nvPr/>
        </p:nvCxnSpPr>
        <p:spPr>
          <a:xfrm>
            <a:off x="5895282" y="3141060"/>
            <a:ext cx="417658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37F4035-C934-4EE9-BC7E-EA82D83002C9}"/>
              </a:ext>
            </a:extLst>
          </p:cNvPr>
          <p:cNvSpPr txBox="1"/>
          <p:nvPr/>
        </p:nvSpPr>
        <p:spPr>
          <a:xfrm>
            <a:off x="5854825" y="3059115"/>
            <a:ext cx="2735364" cy="489365"/>
          </a:xfrm>
          <a:prstGeom prst="rect">
            <a:avLst/>
          </a:prstGeom>
          <a:noFill/>
        </p:spPr>
        <p:txBody>
          <a:bodyPr wrap="none" lIns="182880" tIns="146304" rIns="182880" bIns="146304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 200 OK + token in body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DEE800D-03DD-4CDA-8EF1-94C6E603442B}"/>
              </a:ext>
            </a:extLst>
          </p:cNvPr>
          <p:cNvCxnSpPr>
            <a:cxnSpLocks/>
          </p:cNvCxnSpPr>
          <p:nvPr/>
        </p:nvCxnSpPr>
        <p:spPr>
          <a:xfrm>
            <a:off x="1783667" y="3663495"/>
            <a:ext cx="838655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A0C8BF0-3D29-4E94-A34C-97A78085B29C}"/>
              </a:ext>
            </a:extLst>
          </p:cNvPr>
          <p:cNvSpPr txBox="1"/>
          <p:nvPr/>
        </p:nvSpPr>
        <p:spPr>
          <a:xfrm>
            <a:off x="6648851" y="3584499"/>
            <a:ext cx="3741473" cy="489365"/>
          </a:xfrm>
          <a:prstGeom prst="rect">
            <a:avLst/>
          </a:prstGeom>
          <a:noFill/>
        </p:spPr>
        <p:txBody>
          <a:bodyPr wrap="none" lIns="182880" tIns="146304" rIns="182880" bIns="146304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 201 CREATED + subscription in body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CD0661BB-C9B9-41B4-8BB6-835F3BE66FF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4486814" y="2896704"/>
            <a:ext cx="339541" cy="355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70E13D-0C11-40D1-A6B7-556729DE5772}"/>
              </a:ext>
            </a:extLst>
          </p:cNvPr>
          <p:cNvSpPr txBox="1"/>
          <p:nvPr/>
        </p:nvSpPr>
        <p:spPr>
          <a:xfrm>
            <a:off x="4689866" y="2760372"/>
            <a:ext cx="8326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10s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DBBEE6F-F860-41B0-AC03-8AF5589D5EAE}"/>
              </a:ext>
            </a:extLst>
          </p:cNvPr>
          <p:cNvCxnSpPr>
            <a:cxnSpLocks/>
          </p:cNvCxnSpPr>
          <p:nvPr/>
        </p:nvCxnSpPr>
        <p:spPr>
          <a:xfrm>
            <a:off x="5943600" y="4979719"/>
            <a:ext cx="422661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8E66408-2E33-4C65-8734-507E56F005F8}"/>
              </a:ext>
            </a:extLst>
          </p:cNvPr>
          <p:cNvSpPr txBox="1"/>
          <p:nvPr/>
        </p:nvSpPr>
        <p:spPr>
          <a:xfrm>
            <a:off x="6648851" y="4641230"/>
            <a:ext cx="3110660" cy="489365"/>
          </a:xfrm>
          <a:prstGeom prst="rect">
            <a:avLst/>
          </a:prstGeom>
          <a:noFill/>
        </p:spPr>
        <p:txBody>
          <a:bodyPr wrap="none" lIns="182880" tIns="146304" rIns="182880" bIns="146304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 POST + notifications in body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88AD971-6214-4A29-9B15-6649A04D8B4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554747" y="5016695"/>
            <a:ext cx="339541" cy="3552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1186131-F195-44CF-843B-F7D0997F76C3}"/>
              </a:ext>
            </a:extLst>
          </p:cNvPr>
          <p:cNvSpPr txBox="1"/>
          <p:nvPr/>
        </p:nvSpPr>
        <p:spPr>
          <a:xfrm>
            <a:off x="3757799" y="4880363"/>
            <a:ext cx="2145459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Subscription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timeout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CF5FE7A-11C3-42A9-943B-DEA298CC8F04}"/>
              </a:ext>
            </a:extLst>
          </p:cNvPr>
          <p:cNvCxnSpPr>
            <a:cxnSpLocks/>
          </p:cNvCxnSpPr>
          <p:nvPr/>
        </p:nvCxnSpPr>
        <p:spPr>
          <a:xfrm>
            <a:off x="5943600" y="6204589"/>
            <a:ext cx="4226617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A4715BE-B1F5-427A-BAB9-9FD172B714A0}"/>
              </a:ext>
            </a:extLst>
          </p:cNvPr>
          <p:cNvSpPr txBox="1"/>
          <p:nvPr/>
        </p:nvSpPr>
        <p:spPr>
          <a:xfrm>
            <a:off x="6648851" y="5866099"/>
            <a:ext cx="1876732" cy="489365"/>
          </a:xfrm>
          <a:prstGeom prst="rect">
            <a:avLst/>
          </a:prstGeom>
          <a:noFill/>
        </p:spPr>
        <p:txBody>
          <a:bodyPr wrap="none" lIns="182880" tIns="146304" rIns="182880" bIns="146304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 GET resource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A8B9537-C0E6-4292-BC1B-B52D90B639C2}"/>
              </a:ext>
            </a:extLst>
          </p:cNvPr>
          <p:cNvCxnSpPr>
            <a:cxnSpLocks/>
          </p:cNvCxnSpPr>
          <p:nvPr/>
        </p:nvCxnSpPr>
        <p:spPr>
          <a:xfrm>
            <a:off x="5945903" y="6374439"/>
            <a:ext cx="422661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1DCE94A-D166-4466-A743-6DD7B9371B29}"/>
              </a:ext>
            </a:extLst>
          </p:cNvPr>
          <p:cNvSpPr txBox="1"/>
          <p:nvPr/>
        </p:nvSpPr>
        <p:spPr>
          <a:xfrm>
            <a:off x="6651154" y="6295443"/>
            <a:ext cx="2317237" cy="489365"/>
          </a:xfrm>
          <a:prstGeom prst="rect">
            <a:avLst/>
          </a:prstGeom>
          <a:noFill/>
        </p:spPr>
        <p:txBody>
          <a:bodyPr wrap="none" lIns="182880" tIns="146304" rIns="182880" bIns="146304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 200 OK + resource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C990C42-8057-44EB-927D-75A7C9C206BE}"/>
              </a:ext>
            </a:extLst>
          </p:cNvPr>
          <p:cNvCxnSpPr>
            <a:cxnSpLocks/>
          </p:cNvCxnSpPr>
          <p:nvPr/>
        </p:nvCxnSpPr>
        <p:spPr>
          <a:xfrm>
            <a:off x="5917278" y="5170093"/>
            <a:ext cx="4226617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2BDCF86-1C6E-4282-9EB2-FF4298815785}"/>
              </a:ext>
            </a:extLst>
          </p:cNvPr>
          <p:cNvSpPr txBox="1"/>
          <p:nvPr/>
        </p:nvSpPr>
        <p:spPr>
          <a:xfrm>
            <a:off x="6622529" y="5091097"/>
            <a:ext cx="2013436" cy="489365"/>
          </a:xfrm>
          <a:prstGeom prst="rect">
            <a:avLst/>
          </a:prstGeom>
          <a:noFill/>
        </p:spPr>
        <p:txBody>
          <a:bodyPr wrap="none" lIns="182880" tIns="146304" rIns="182880" bIns="146304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 202 ACCEPTED</a:t>
            </a:r>
          </a:p>
        </p:txBody>
      </p:sp>
    </p:spTree>
    <p:extLst>
      <p:ext uri="{BB962C8B-B14F-4D97-AF65-F5344CB8AC3E}">
        <p14:creationId xmlns:p14="http://schemas.microsoft.com/office/powerpoint/2010/main" val="1647602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59C210-F9B0-4C85-8256-E99951E67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</a:t>
            </a:r>
            <a:r>
              <a:rPr lang="en-US" dirty="0" err="1"/>
              <a:t>webhook</a:t>
            </a:r>
            <a:r>
              <a:rPr lang="en-US" dirty="0"/>
              <a:t> apps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526BA-6121-4E17-8364-4734246B49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3484031"/>
          </a:xfrm>
        </p:spPr>
        <p:txBody>
          <a:bodyPr/>
          <a:lstStyle/>
          <a:p>
            <a:r>
              <a:rPr lang="en-US" dirty="0"/>
              <a:t>Subscriptions</a:t>
            </a:r>
          </a:p>
          <a:p>
            <a:r>
              <a:rPr lang="en-US" sz="1400" b="1" dirty="0"/>
              <a:t>Application sends a subscription request</a:t>
            </a:r>
          </a:p>
          <a:p>
            <a:r>
              <a:rPr lang="en-US" sz="1400" b="1" dirty="0"/>
              <a:t>Microsoft Graph responds with HTTP 201 – Created and a subscription object in the body</a:t>
            </a:r>
          </a:p>
          <a:p>
            <a:r>
              <a:rPr lang="en-US" sz="1400" b="1" dirty="0"/>
              <a:t>Microsoft Graph sends notifications to the HTTPS endpoint during the lifetime of the subscription</a:t>
            </a:r>
          </a:p>
          <a:p>
            <a:r>
              <a:rPr lang="en-US" sz="1400" b="1" dirty="0"/>
              <a:t>Subscriptions require read permission to the resource</a:t>
            </a:r>
          </a:p>
          <a:p>
            <a:endParaRPr lang="en-US" sz="1400" b="1" dirty="0"/>
          </a:p>
          <a:p>
            <a:r>
              <a:rPr lang="en-US" dirty="0"/>
              <a:t>Expiration</a:t>
            </a:r>
          </a:p>
          <a:p>
            <a:r>
              <a:rPr lang="en-US" sz="1400" b="1" dirty="0"/>
              <a:t>Subscriptions expire (time varies)</a:t>
            </a:r>
          </a:p>
          <a:p>
            <a:r>
              <a:rPr lang="en-US" sz="1400" b="1" dirty="0"/>
              <a:t>Applications must renew subscription requests</a:t>
            </a:r>
          </a:p>
          <a:p>
            <a:r>
              <a:rPr lang="en-US" sz="1400" b="1" dirty="0"/>
              <a:t>Applications can unsubscribe from subscriptions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FD79961-6E78-490E-8F10-FCE139CD4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020659"/>
              </p:ext>
            </p:extLst>
          </p:nvPr>
        </p:nvGraphicFramePr>
        <p:xfrm>
          <a:off x="465137" y="5595507"/>
          <a:ext cx="11265946" cy="121920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4530609">
                  <a:extLst>
                    <a:ext uri="{9D8B030D-6E8A-4147-A177-3AD203B41FA5}">
                      <a16:colId xmlns:a16="http://schemas.microsoft.com/office/drawing/2014/main" val="3029164048"/>
                    </a:ext>
                  </a:extLst>
                </a:gridCol>
                <a:gridCol w="6735337">
                  <a:extLst>
                    <a:ext uri="{9D8B030D-6E8A-4147-A177-3AD203B41FA5}">
                      <a16:colId xmlns:a16="http://schemas.microsoft.com/office/drawing/2014/main" val="75263078"/>
                    </a:ext>
                  </a:extLst>
                </a:gridCol>
              </a:tblGrid>
              <a:tr h="140382">
                <a:tc>
                  <a:txBody>
                    <a:bodyPr/>
                    <a:lstStyle/>
                    <a:p>
                      <a:r>
                        <a:rPr lang="en-US" sz="1400" b="1" dirty="0"/>
                        <a:t>Permission type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Supported resource types in Microsoft Graph v1.0</a:t>
                      </a:r>
                      <a:endParaRPr lang="en-US" sz="1400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6426857"/>
                  </a:ext>
                </a:extLst>
              </a:tr>
              <a:tr h="140382">
                <a:tc>
                  <a:txBody>
                    <a:bodyPr/>
                    <a:lstStyle/>
                    <a:p>
                      <a:r>
                        <a:rPr lang="en-US" sz="1400" dirty="0"/>
                        <a:t>Delegated – work or school account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Contact, conversation, drive, event, message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6478754"/>
                  </a:ext>
                </a:extLst>
              </a:tr>
              <a:tr h="140382">
                <a:tc>
                  <a:txBody>
                    <a:bodyPr/>
                    <a:lstStyle/>
                    <a:p>
                      <a:r>
                        <a:rPr lang="en-US" sz="1400" dirty="0"/>
                        <a:t>Delegated – personal Microsoft account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None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119599"/>
                  </a:ext>
                </a:extLst>
              </a:tr>
              <a:tr h="140382">
                <a:tc>
                  <a:txBody>
                    <a:bodyPr/>
                    <a:lstStyle/>
                    <a:p>
                      <a:r>
                        <a:rPr lang="en-US" sz="1400" dirty="0"/>
                        <a:t>Application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Contact, conversation, event, message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289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678735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0A136-8C7C-4DAE-BF64-9D40FB1E8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expiration times per resource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010F265-342C-43B2-A731-DBCE638AC2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264555"/>
              </p:ext>
            </p:extLst>
          </p:nvPr>
        </p:nvGraphicFramePr>
        <p:xfrm>
          <a:off x="465138" y="1984916"/>
          <a:ext cx="11265946" cy="182880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4530609">
                  <a:extLst>
                    <a:ext uri="{9D8B030D-6E8A-4147-A177-3AD203B41FA5}">
                      <a16:colId xmlns:a16="http://schemas.microsoft.com/office/drawing/2014/main" val="3029164048"/>
                    </a:ext>
                  </a:extLst>
                </a:gridCol>
                <a:gridCol w="6735337">
                  <a:extLst>
                    <a:ext uri="{9D8B030D-6E8A-4147-A177-3AD203B41FA5}">
                      <a16:colId xmlns:a16="http://schemas.microsoft.com/office/drawing/2014/main" val="75263078"/>
                    </a:ext>
                  </a:extLst>
                </a:gridCol>
              </a:tblGrid>
              <a:tr h="140382">
                <a:tc>
                  <a:txBody>
                    <a:bodyPr/>
                    <a:lstStyle/>
                    <a:p>
                      <a:r>
                        <a:rPr lang="en-US" sz="1400" b="1" dirty="0"/>
                        <a:t>Resource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Maximum expiration time</a:t>
                      </a:r>
                      <a:endParaRPr lang="en-US" sz="1400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6426857"/>
                  </a:ext>
                </a:extLst>
              </a:tr>
              <a:tr h="140382">
                <a:tc>
                  <a:txBody>
                    <a:bodyPr/>
                    <a:lstStyle/>
                    <a:p>
                      <a:r>
                        <a:rPr lang="en-US" sz="1400" dirty="0"/>
                        <a:t>Mail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4230 minutes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6478754"/>
                  </a:ext>
                </a:extLst>
              </a:tr>
              <a:tr h="140382">
                <a:tc>
                  <a:txBody>
                    <a:bodyPr/>
                    <a:lstStyle/>
                    <a:p>
                      <a:r>
                        <a:rPr lang="en-US" sz="1400" dirty="0"/>
                        <a:t>Calendar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4230 minutes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119599"/>
                  </a:ext>
                </a:extLst>
              </a:tr>
              <a:tr h="140382">
                <a:tc>
                  <a:txBody>
                    <a:bodyPr/>
                    <a:lstStyle/>
                    <a:p>
                      <a:r>
                        <a:rPr lang="en-US" sz="1400" dirty="0"/>
                        <a:t>Contacts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4230 minutes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289288"/>
                  </a:ext>
                </a:extLst>
              </a:tr>
              <a:tr h="140382">
                <a:tc>
                  <a:txBody>
                    <a:bodyPr/>
                    <a:lstStyle/>
                    <a:p>
                      <a:r>
                        <a:rPr lang="en-US" sz="1400" dirty="0"/>
                        <a:t>Group conversations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4230 minutes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5808622"/>
                  </a:ext>
                </a:extLst>
              </a:tr>
              <a:tr h="140382">
                <a:tc>
                  <a:txBody>
                    <a:bodyPr/>
                    <a:lstStyle/>
                    <a:p>
                      <a:r>
                        <a:rPr lang="en-US" sz="1400" dirty="0"/>
                        <a:t>Drive root items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86400 minutes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2306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914868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141577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MessageCard</a:t>
            </a:r>
            <a:r>
              <a:rPr lang="en-US" dirty="0"/>
              <a:t> Playground app has useful samples to draw from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Customize samples or load your own samples to visualize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Send emails to yourself to test in </a:t>
            </a:r>
            <a:r>
              <a:rPr lang="en-US"/>
              <a:t>mail clients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21362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3-50088_Microsoft_Inspire_Template">
  <a:themeElements>
    <a:clrScheme name="Microsoft Inspire">
      <a:dk1>
        <a:srgbClr val="353535"/>
      </a:dk1>
      <a:lt1>
        <a:srgbClr val="FFFFFF"/>
      </a:lt1>
      <a:dk2>
        <a:srgbClr val="5C2D91"/>
      </a:dk2>
      <a:lt2>
        <a:srgbClr val="E6E6E6"/>
      </a:lt2>
      <a:accent1>
        <a:srgbClr val="5C2D91"/>
      </a:accent1>
      <a:accent2>
        <a:srgbClr val="00188F"/>
      </a:accent2>
      <a:accent3>
        <a:srgbClr val="737373"/>
      </a:accent3>
      <a:accent4>
        <a:srgbClr val="002050"/>
      </a:accent4>
      <a:accent5>
        <a:srgbClr val="0078D7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B3672EDA-28A5-467A-AF31-46C663C07CB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928</Words>
  <Application>Microsoft Office PowerPoint</Application>
  <PresentationFormat>Custom</PresentationFormat>
  <Paragraphs>133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Office 365 PPT Template - 2017</vt:lpstr>
      <vt:lpstr>3-50088_Microsoft_Inspire_Template</vt:lpstr>
      <vt:lpstr>Microsoft Graph Capabilities</vt:lpstr>
      <vt:lpstr>Microsoft Graph webhooks   </vt:lpstr>
      <vt:lpstr>Microsoft Graph webhooks  </vt:lpstr>
      <vt:lpstr>Microsoft Graph webhook subscriptions – high level overview</vt:lpstr>
      <vt:lpstr>Token validation and notification responses</vt:lpstr>
      <vt:lpstr>Understanding webhook apps</vt:lpstr>
      <vt:lpstr>Maximum expiration times per resource</vt:lpstr>
      <vt:lpstr>Demo</vt:lpstr>
      <vt:lpstr>Summary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2017-09-25T20:35:12Z</dcterms:modified>
</cp:coreProperties>
</file>